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62" r:id="rId1"/>
    <p:sldMasterId id="2147483663" r:id="rId2"/>
  </p:sldMasterIdLst>
  <p:notesMasterIdLst>
    <p:notesMasterId r:id="rId16"/>
  </p:notesMasterIdLst>
  <p:sldIdLst>
    <p:sldId id="363" r:id="rId3"/>
    <p:sldId id="409" r:id="rId4"/>
    <p:sldId id="461" r:id="rId5"/>
    <p:sldId id="464" r:id="rId6"/>
    <p:sldId id="465" r:id="rId7"/>
    <p:sldId id="455" r:id="rId8"/>
    <p:sldId id="475" r:id="rId9"/>
    <p:sldId id="473" r:id="rId10"/>
    <p:sldId id="470" r:id="rId11"/>
    <p:sldId id="468" r:id="rId12"/>
    <p:sldId id="467" r:id="rId13"/>
    <p:sldId id="463" r:id="rId14"/>
    <p:sldId id="359" r:id="rId15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Montserrat SemiBold" panose="000007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6971"/>
    <a:srgbClr val="6CA4A8"/>
    <a:srgbClr val="B31B1B"/>
    <a:srgbClr val="006666"/>
    <a:srgbClr val="69818D"/>
    <a:srgbClr val="454545"/>
    <a:srgbClr val="008080"/>
    <a:srgbClr val="00A2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34" autoAdjust="0"/>
    <p:restoredTop sz="72365" autoAdjust="0"/>
  </p:normalViewPr>
  <p:slideViewPr>
    <p:cSldViewPr snapToGrid="0">
      <p:cViewPr varScale="1">
        <p:scale>
          <a:sx n="72" d="100"/>
          <a:sy n="72" d="100"/>
        </p:scale>
        <p:origin x="636" y="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837c670b1e13b25/Documents/Service/ABC/Conf%20Presentations/2023/AI%20Peer%20Review%20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837c670b1e13b25/Documents/Service/ABC/Conf%20Presentations/2023/AI%20Peer%20Review%20Chart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1600" b="1" dirty="0"/>
              <a:t>How surprised were you at how skilled </a:t>
            </a:r>
            <a:br>
              <a:rPr lang="en-US" sz="1600" b="1" dirty="0"/>
            </a:br>
            <a:r>
              <a:rPr lang="en-US" sz="1600" b="1" dirty="0"/>
              <a:t>ChatGPT was in analyzing your work? (n=60)</a:t>
            </a:r>
          </a:p>
        </c:rich>
      </c:tx>
      <c:layout>
        <c:manualLayout>
          <c:xMode val="edge"/>
          <c:yMode val="edge"/>
          <c:x val="0.2432607634701147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9059714470030572E-2"/>
          <c:y val="0.19067904307831188"/>
          <c:w val="0.89410562925980985"/>
          <c:h val="0.726618020798864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7697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'AI Peer Review Survey'!$F$2:$F$6</c:f>
              <c:strCache>
                <c:ptCount val="5"/>
                <c:pt idx="0">
                  <c:v>Not Surprised </c:v>
                </c:pt>
                <c:pt idx="1">
                  <c:v>Somewhat Surprised</c:v>
                </c:pt>
                <c:pt idx="2">
                  <c:v>Neither</c:v>
                </c:pt>
                <c:pt idx="3">
                  <c:v>Surprised</c:v>
                </c:pt>
                <c:pt idx="4">
                  <c:v>Extremely Surprised</c:v>
                </c:pt>
              </c:strCache>
            </c:strRef>
          </c:cat>
          <c:val>
            <c:numRef>
              <c:f>'AI Peer Review Survey'!$H$2:$H$6</c:f>
              <c:numCache>
                <c:formatCode>0%</c:formatCode>
                <c:ptCount val="5"/>
                <c:pt idx="0">
                  <c:v>3.3333333333333333E-2</c:v>
                </c:pt>
                <c:pt idx="1">
                  <c:v>0.1</c:v>
                </c:pt>
                <c:pt idx="2">
                  <c:v>0.21666666666666667</c:v>
                </c:pt>
                <c:pt idx="3">
                  <c:v>0.55000000000000004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D2-4C93-A32D-DA45F6CA0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4021167"/>
        <c:axId val="135567327"/>
      </c:barChart>
      <c:catAx>
        <c:axId val="4021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35567327"/>
        <c:crosses val="autoZero"/>
        <c:auto val="1"/>
        <c:lblAlgn val="ctr"/>
        <c:lblOffset val="100"/>
        <c:noMultiLvlLbl val="0"/>
      </c:catAx>
      <c:valAx>
        <c:axId val="13556732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021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1600" b="1" dirty="0"/>
              <a:t>How did this process compare to previous </a:t>
            </a:r>
            <a:br>
              <a:rPr lang="en-US" sz="1600" b="1" dirty="0"/>
            </a:br>
            <a:r>
              <a:rPr lang="en-US" sz="1600" b="1" dirty="0"/>
              <a:t>peer feedback activities? (n=60)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7697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7697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DD-4052-8F29-F811D42918A7}"/>
              </c:ext>
            </c:extLst>
          </c:dPt>
          <c:dPt>
            <c:idx val="1"/>
            <c:invertIfNegative val="0"/>
            <c:bubble3D val="0"/>
            <c:spPr>
              <a:solidFill>
                <a:srgbClr val="47697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DD-4052-8F29-F811D42918A7}"/>
              </c:ext>
            </c:extLst>
          </c:dPt>
          <c:dPt>
            <c:idx val="2"/>
            <c:invertIfNegative val="0"/>
            <c:bubble3D val="0"/>
            <c:spPr>
              <a:solidFill>
                <a:srgbClr val="47697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7DD-4052-8F29-F811D42918A7}"/>
              </c:ext>
            </c:extLst>
          </c:dPt>
          <c:dPt>
            <c:idx val="3"/>
            <c:invertIfNegative val="0"/>
            <c:bubble3D val="0"/>
            <c:spPr>
              <a:solidFill>
                <a:srgbClr val="47697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7DD-4052-8F29-F811D42918A7}"/>
              </c:ext>
            </c:extLst>
          </c:dPt>
          <c:dPt>
            <c:idx val="4"/>
            <c:invertIfNegative val="0"/>
            <c:bubble3D val="0"/>
            <c:spPr>
              <a:solidFill>
                <a:srgbClr val="47697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7DD-4052-8F29-F811D42918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'[AI Peer Review Charts.xlsx]AI Peer Review Survey'!$K$8:$K$12</c:f>
              <c:strCache>
                <c:ptCount val="5"/>
                <c:pt idx="0">
                  <c:v>Much less useful</c:v>
                </c:pt>
                <c:pt idx="1">
                  <c:v>Less useful</c:v>
                </c:pt>
                <c:pt idx="2">
                  <c:v>About the same</c:v>
                </c:pt>
                <c:pt idx="3">
                  <c:v>More useful</c:v>
                </c:pt>
                <c:pt idx="4">
                  <c:v>Much more useful</c:v>
                </c:pt>
              </c:strCache>
            </c:strRef>
          </c:cat>
          <c:val>
            <c:numRef>
              <c:f>'[AI Peer Review Charts.xlsx]AI Peer Review Survey'!$L$8:$L$12</c:f>
              <c:numCache>
                <c:formatCode>0.0%</c:formatCode>
                <c:ptCount val="5"/>
                <c:pt idx="0">
                  <c:v>0</c:v>
                </c:pt>
                <c:pt idx="1">
                  <c:v>0.16666666666666666</c:v>
                </c:pt>
                <c:pt idx="2">
                  <c:v>0.16666666666666666</c:v>
                </c:pt>
                <c:pt idx="3">
                  <c:v>0.55000000000000004</c:v>
                </c:pt>
                <c:pt idx="4">
                  <c:v>0.11666666666666667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7DD-4052-8F29-F811D42918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46046591"/>
        <c:axId val="1242848191"/>
      </c:barChart>
      <c:catAx>
        <c:axId val="124604659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242848191"/>
        <c:crosses val="autoZero"/>
        <c:auto val="1"/>
        <c:lblAlgn val="ctr"/>
        <c:lblOffset val="100"/>
        <c:noMultiLvlLbl val="0"/>
      </c:catAx>
      <c:valAx>
        <c:axId val="1242848191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1246046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346130636974877"/>
          <c:y val="0"/>
          <c:w val="0.57653869363025123"/>
          <c:h val="0.931250000000000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7697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 </c:v>
                </c:pt>
                <c:pt idx="1">
                  <c:v>Privacy/Confidentiality</c:v>
                </c:pt>
                <c:pt idx="2">
                  <c:v>Based on Limited Information </c:v>
                </c:pt>
                <c:pt idx="3">
                  <c:v>Plagiarism/Improper Sourcing</c:v>
                </c:pt>
                <c:pt idx="4">
                  <c:v>Still Just a Machine; Not Human</c:v>
                </c:pt>
                <c:pt idx="5">
                  <c:v>Misinformation/Inaccuracies</c:v>
                </c:pt>
                <c:pt idx="6">
                  <c:v>Overreliance/Dependence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1">
                  <c:v>9</c:v>
                </c:pt>
                <c:pt idx="2">
                  <c:v>15</c:v>
                </c:pt>
                <c:pt idx="3">
                  <c:v>17</c:v>
                </c:pt>
                <c:pt idx="4">
                  <c:v>18</c:v>
                </c:pt>
                <c:pt idx="5">
                  <c:v>20</c:v>
                </c:pt>
                <c:pt idx="6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12-4336-A82D-B8FBD40331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 </c:v>
                </c:pt>
                <c:pt idx="1">
                  <c:v>Privacy/Confidentiality</c:v>
                </c:pt>
                <c:pt idx="2">
                  <c:v>Based on Limited Information </c:v>
                </c:pt>
                <c:pt idx="3">
                  <c:v>Plagiarism/Improper Sourcing</c:v>
                </c:pt>
                <c:pt idx="4">
                  <c:v>Still Just a Machine; Not Human</c:v>
                </c:pt>
                <c:pt idx="5">
                  <c:v>Misinformation/Inaccuracies</c:v>
                </c:pt>
                <c:pt idx="6">
                  <c:v>Overreliance/Dependence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5C12-4336-A82D-B8FBD40331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 </c:v>
                </c:pt>
                <c:pt idx="1">
                  <c:v>Privacy/Confidentiality</c:v>
                </c:pt>
                <c:pt idx="2">
                  <c:v>Based on Limited Information </c:v>
                </c:pt>
                <c:pt idx="3">
                  <c:v>Plagiarism/Improper Sourcing</c:v>
                </c:pt>
                <c:pt idx="4">
                  <c:v>Still Just a Machine; Not Human</c:v>
                </c:pt>
                <c:pt idx="5">
                  <c:v>Misinformation/Inaccuracies</c:v>
                </c:pt>
                <c:pt idx="6">
                  <c:v>Overreliance/Dependence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5C12-4336-A82D-B8FBD40331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3"/>
        <c:overlap val="100"/>
        <c:axId val="93130320"/>
        <c:axId val="166648128"/>
      </c:barChart>
      <c:catAx>
        <c:axId val="93130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66648128"/>
        <c:crosses val="autoZero"/>
        <c:auto val="1"/>
        <c:lblAlgn val="ctr"/>
        <c:lblOffset val="100"/>
        <c:noMultiLvlLbl val="0"/>
      </c:catAx>
      <c:valAx>
        <c:axId val="166648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313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0.25042</cdr:x>
      <cdr:y>0.70522</cdr:y>
    </cdr:from>
    <cdr:to>
      <cdr:x>0.36516</cdr:x>
      <cdr:y>0.804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8A85570-417F-5B3E-C584-6AAEED046DBB}"/>
            </a:ext>
          </a:extLst>
        </cdr:cNvPr>
        <cdr:cNvSpPr txBox="1"/>
      </cdr:nvSpPr>
      <cdr:spPr>
        <a:xfrm xmlns:a="http://schemas.openxmlformats.org/drawingml/2006/main">
          <a:off x="1981200" y="2980167"/>
          <a:ext cx="907774" cy="4174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10</a:t>
          </a:r>
          <a:endParaRPr lang="en-US" sz="1100" dirty="0">
            <a:solidFill>
              <a:schemeClr val="tx2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0.44263</cdr:x>
      <cdr:y>0.69895</cdr:y>
    </cdr:from>
    <cdr:to>
      <cdr:x>0.55737</cdr:x>
      <cdr:y>0.79721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8531A521-4142-1DF8-BF61-7E1FB0B171F2}"/>
            </a:ext>
          </a:extLst>
        </cdr:cNvPr>
        <cdr:cNvSpPr txBox="1"/>
      </cdr:nvSpPr>
      <cdr:spPr>
        <a:xfrm xmlns:a="http://schemas.openxmlformats.org/drawingml/2006/main">
          <a:off x="3501886" y="2953664"/>
          <a:ext cx="907774" cy="4152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10</a:t>
          </a:r>
          <a:endParaRPr lang="en-US" sz="1100" dirty="0">
            <a:solidFill>
              <a:schemeClr val="tx2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0.63331</cdr:x>
      <cdr:y>0.24423</cdr:y>
    </cdr:from>
    <cdr:to>
      <cdr:x>0.75126</cdr:x>
      <cdr:y>0.35138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2FBA3D71-1590-4BA9-AB45-0A520BF6A551}"/>
            </a:ext>
          </a:extLst>
        </cdr:cNvPr>
        <cdr:cNvSpPr txBox="1"/>
      </cdr:nvSpPr>
      <cdr:spPr>
        <a:xfrm xmlns:a="http://schemas.openxmlformats.org/drawingml/2006/main">
          <a:off x="5010424" y="1032098"/>
          <a:ext cx="933175" cy="4527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33</a:t>
          </a:r>
          <a:endParaRPr lang="en-US" sz="1100" dirty="0">
            <a:solidFill>
              <a:schemeClr val="tx2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0.41391</cdr:x>
      <cdr:y>0.83567</cdr:y>
    </cdr:from>
    <cdr:to>
      <cdr:x>0.91997</cdr:x>
      <cdr:y>0.95379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A2C005A-9817-81EA-742C-B3899D3C89F8}"/>
            </a:ext>
          </a:extLst>
        </cdr:cNvPr>
        <cdr:cNvSpPr txBox="1"/>
      </cdr:nvSpPr>
      <cdr:spPr>
        <a:xfrm xmlns:a="http://schemas.openxmlformats.org/drawingml/2006/main">
          <a:off x="3452194" y="3396147"/>
          <a:ext cx="4220817" cy="4800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rgbClr val="47697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Number of mentions from 71 students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576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690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524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69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020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37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dirty="0"/>
              <a:t>Note missing “instructor” role – will be relevant </a:t>
            </a:r>
          </a:p>
        </p:txBody>
      </p:sp>
    </p:spTree>
    <p:extLst>
      <p:ext uri="{BB962C8B-B14F-4D97-AF65-F5344CB8AC3E}">
        <p14:creationId xmlns:p14="http://schemas.microsoft.com/office/powerpoint/2010/main" val="1874386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972819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646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46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212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35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75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226208" y="935133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 SemiBold"/>
              <a:buChar char="●"/>
              <a:defRPr sz="2000">
                <a:solidFill>
                  <a:srgbClr val="43434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 SemiBold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 SemiBold"/>
              <a:buChar char="○"/>
              <a:defRPr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 SemiBold"/>
              <a:buChar char="■"/>
              <a:defRPr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 SemiBold"/>
              <a:buChar char="●"/>
              <a:defRPr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 SemiBold"/>
              <a:buChar char="○"/>
              <a:defRPr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 SemiBold"/>
              <a:buChar char="■"/>
              <a:defRPr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 SemiBold"/>
              <a:buChar char="●"/>
              <a:defRPr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 SemiBold"/>
              <a:buChar char="○"/>
              <a:defRPr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Montserrat SemiBold"/>
              <a:buChar char="■"/>
              <a:defRPr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 dirty="0"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" name="Google Shape;27;p5"/>
          <p:cNvCxnSpPr>
            <a:cxnSpLocks/>
          </p:cNvCxnSpPr>
          <p:nvPr/>
        </p:nvCxnSpPr>
        <p:spPr>
          <a:xfrm flipH="1">
            <a:off x="-6875" y="631050"/>
            <a:ext cx="9150875" cy="76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230750" y="58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42;p8">
            <a:extLst>
              <a:ext uri="{FF2B5EF4-FFF2-40B4-BE49-F238E27FC236}">
                <a16:creationId xmlns:a16="http://schemas.microsoft.com/office/drawing/2014/main" id="{EA47394D-B4B4-439C-A0E3-7A7709CBD1AC}"/>
              </a:ext>
            </a:extLst>
          </p:cNvPr>
          <p:cNvCxnSpPr>
            <a:cxnSpLocks/>
          </p:cNvCxnSpPr>
          <p:nvPr userDrawn="1"/>
        </p:nvCxnSpPr>
        <p:spPr>
          <a:xfrm flipH="1">
            <a:off x="-6875" y="638650"/>
            <a:ext cx="9150875" cy="0"/>
          </a:xfrm>
          <a:prstGeom prst="straightConnector1">
            <a:avLst/>
          </a:prstGeom>
          <a:noFill/>
          <a:ln w="38100" cap="flat" cmpd="sng">
            <a:solidFill>
              <a:srgbClr val="B31B1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43;p8">
            <a:extLst>
              <a:ext uri="{FF2B5EF4-FFF2-40B4-BE49-F238E27FC236}">
                <a16:creationId xmlns:a16="http://schemas.microsoft.com/office/drawing/2014/main" id="{52074414-7E52-4630-B6FE-A7801F423E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0750" y="58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132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10" name="Google Shape;10;p1"/>
          <p:cNvSpPr/>
          <p:nvPr/>
        </p:nvSpPr>
        <p:spPr>
          <a:xfrm>
            <a:off x="0" y="4851023"/>
            <a:ext cx="9144000" cy="292477"/>
          </a:xfrm>
          <a:prstGeom prst="rect">
            <a:avLst/>
          </a:prstGeom>
          <a:solidFill>
            <a:srgbClr val="B31B1B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78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/>
          <p:nvPr/>
        </p:nvSpPr>
        <p:spPr>
          <a:xfrm>
            <a:off x="0" y="2108287"/>
            <a:ext cx="9144128" cy="2751730"/>
          </a:xfrm>
          <a:custGeom>
            <a:avLst/>
            <a:gdLst/>
            <a:ahLst/>
            <a:cxnLst/>
            <a:rect l="l" t="t" r="r" b="b"/>
            <a:pathLst>
              <a:path w="251887" h="75800" extrusionOk="0">
                <a:moveTo>
                  <a:pt x="0" y="43355"/>
                </a:moveTo>
                <a:lnTo>
                  <a:pt x="7497" y="43306"/>
                </a:lnTo>
                <a:lnTo>
                  <a:pt x="7497" y="41469"/>
                </a:lnTo>
                <a:lnTo>
                  <a:pt x="10128" y="39930"/>
                </a:lnTo>
                <a:lnTo>
                  <a:pt x="12362" y="42064"/>
                </a:lnTo>
                <a:lnTo>
                  <a:pt x="12461" y="43554"/>
                </a:lnTo>
                <a:lnTo>
                  <a:pt x="18121" y="43454"/>
                </a:lnTo>
                <a:lnTo>
                  <a:pt x="18171" y="30397"/>
                </a:lnTo>
                <a:lnTo>
                  <a:pt x="16781" y="28213"/>
                </a:lnTo>
                <a:lnTo>
                  <a:pt x="18072" y="28163"/>
                </a:lnTo>
                <a:lnTo>
                  <a:pt x="22490" y="16595"/>
                </a:lnTo>
                <a:lnTo>
                  <a:pt x="26462" y="16794"/>
                </a:lnTo>
                <a:lnTo>
                  <a:pt x="30086" y="27865"/>
                </a:lnTo>
                <a:lnTo>
                  <a:pt x="31725" y="28014"/>
                </a:lnTo>
                <a:lnTo>
                  <a:pt x="30632" y="30149"/>
                </a:lnTo>
                <a:lnTo>
                  <a:pt x="30583" y="43777"/>
                </a:lnTo>
                <a:lnTo>
                  <a:pt x="35150" y="43777"/>
                </a:lnTo>
                <a:lnTo>
                  <a:pt x="35101" y="41047"/>
                </a:lnTo>
                <a:lnTo>
                  <a:pt x="37136" y="39607"/>
                </a:lnTo>
                <a:lnTo>
                  <a:pt x="39420" y="41593"/>
                </a:lnTo>
                <a:lnTo>
                  <a:pt x="39420" y="43728"/>
                </a:lnTo>
                <a:lnTo>
                  <a:pt x="47761" y="43777"/>
                </a:lnTo>
                <a:lnTo>
                  <a:pt x="47810" y="47451"/>
                </a:lnTo>
                <a:lnTo>
                  <a:pt x="58137" y="47501"/>
                </a:lnTo>
                <a:lnTo>
                  <a:pt x="58385" y="45018"/>
                </a:lnTo>
                <a:lnTo>
                  <a:pt x="59676" y="44770"/>
                </a:lnTo>
                <a:lnTo>
                  <a:pt x="60173" y="42884"/>
                </a:lnTo>
                <a:lnTo>
                  <a:pt x="60967" y="43579"/>
                </a:lnTo>
                <a:lnTo>
                  <a:pt x="62109" y="39706"/>
                </a:lnTo>
                <a:lnTo>
                  <a:pt x="63648" y="40103"/>
                </a:lnTo>
                <a:lnTo>
                  <a:pt x="66130" y="37174"/>
                </a:lnTo>
                <a:lnTo>
                  <a:pt x="67024" y="35387"/>
                </a:lnTo>
                <a:lnTo>
                  <a:pt x="67918" y="36280"/>
                </a:lnTo>
                <a:lnTo>
                  <a:pt x="70053" y="32805"/>
                </a:lnTo>
                <a:lnTo>
                  <a:pt x="72386" y="34046"/>
                </a:lnTo>
                <a:lnTo>
                  <a:pt x="74720" y="31316"/>
                </a:lnTo>
                <a:lnTo>
                  <a:pt x="76010" y="32408"/>
                </a:lnTo>
                <a:lnTo>
                  <a:pt x="79237" y="31911"/>
                </a:lnTo>
                <a:lnTo>
                  <a:pt x="82266" y="34990"/>
                </a:lnTo>
                <a:lnTo>
                  <a:pt x="82911" y="34146"/>
                </a:lnTo>
                <a:lnTo>
                  <a:pt x="84351" y="38266"/>
                </a:lnTo>
                <a:lnTo>
                  <a:pt x="86337" y="41096"/>
                </a:lnTo>
                <a:lnTo>
                  <a:pt x="86834" y="45018"/>
                </a:lnTo>
                <a:lnTo>
                  <a:pt x="89465" y="45366"/>
                </a:lnTo>
                <a:lnTo>
                  <a:pt x="91550" y="42933"/>
                </a:lnTo>
                <a:lnTo>
                  <a:pt x="115853" y="42983"/>
                </a:lnTo>
                <a:lnTo>
                  <a:pt x="115803" y="38217"/>
                </a:lnTo>
                <a:lnTo>
                  <a:pt x="120619" y="38117"/>
                </a:lnTo>
                <a:lnTo>
                  <a:pt x="120569" y="34940"/>
                </a:lnTo>
                <a:lnTo>
                  <a:pt x="131951" y="35089"/>
                </a:lnTo>
                <a:lnTo>
                  <a:pt x="131951" y="38266"/>
                </a:lnTo>
                <a:lnTo>
                  <a:pt x="136419" y="38515"/>
                </a:lnTo>
                <a:lnTo>
                  <a:pt x="136419" y="42735"/>
                </a:lnTo>
                <a:lnTo>
                  <a:pt x="145405" y="42983"/>
                </a:lnTo>
                <a:lnTo>
                  <a:pt x="154987" y="51969"/>
                </a:lnTo>
                <a:lnTo>
                  <a:pt x="154305" y="48481"/>
                </a:lnTo>
                <a:lnTo>
                  <a:pt x="156142" y="47538"/>
                </a:lnTo>
                <a:lnTo>
                  <a:pt x="156390" y="45105"/>
                </a:lnTo>
                <a:lnTo>
                  <a:pt x="159021" y="45751"/>
                </a:lnTo>
                <a:lnTo>
                  <a:pt x="159468" y="43566"/>
                </a:lnTo>
                <a:lnTo>
                  <a:pt x="161305" y="43814"/>
                </a:lnTo>
                <a:lnTo>
                  <a:pt x="162348" y="41531"/>
                </a:lnTo>
                <a:lnTo>
                  <a:pt x="165426" y="45949"/>
                </a:lnTo>
                <a:lnTo>
                  <a:pt x="165525" y="31551"/>
                </a:lnTo>
                <a:lnTo>
                  <a:pt x="169249" y="31551"/>
                </a:lnTo>
                <a:lnTo>
                  <a:pt x="172079" y="31998"/>
                </a:lnTo>
                <a:lnTo>
                  <a:pt x="172377" y="35623"/>
                </a:lnTo>
                <a:lnTo>
                  <a:pt x="173419" y="35623"/>
                </a:lnTo>
                <a:lnTo>
                  <a:pt x="173618" y="32247"/>
                </a:lnTo>
                <a:lnTo>
                  <a:pt x="176994" y="32346"/>
                </a:lnTo>
                <a:lnTo>
                  <a:pt x="176994" y="35374"/>
                </a:lnTo>
                <a:lnTo>
                  <a:pt x="186576" y="35573"/>
                </a:lnTo>
                <a:lnTo>
                  <a:pt x="186625" y="33041"/>
                </a:lnTo>
                <a:lnTo>
                  <a:pt x="189902" y="33140"/>
                </a:lnTo>
                <a:lnTo>
                  <a:pt x="189902" y="35722"/>
                </a:lnTo>
                <a:lnTo>
                  <a:pt x="191466" y="35523"/>
                </a:lnTo>
                <a:lnTo>
                  <a:pt x="191466" y="34381"/>
                </a:lnTo>
                <a:lnTo>
                  <a:pt x="196282" y="34630"/>
                </a:lnTo>
                <a:lnTo>
                  <a:pt x="196332" y="41878"/>
                </a:lnTo>
                <a:lnTo>
                  <a:pt x="198218" y="41878"/>
                </a:lnTo>
                <a:lnTo>
                  <a:pt x="198218" y="38949"/>
                </a:lnTo>
                <a:lnTo>
                  <a:pt x="200998" y="38850"/>
                </a:lnTo>
                <a:lnTo>
                  <a:pt x="201197" y="41680"/>
                </a:lnTo>
                <a:lnTo>
                  <a:pt x="208197" y="41630"/>
                </a:lnTo>
                <a:lnTo>
                  <a:pt x="208595" y="16136"/>
                </a:lnTo>
                <a:lnTo>
                  <a:pt x="215893" y="0"/>
                </a:lnTo>
                <a:lnTo>
                  <a:pt x="221503" y="16533"/>
                </a:lnTo>
                <a:lnTo>
                  <a:pt x="220560" y="42226"/>
                </a:lnTo>
                <a:lnTo>
                  <a:pt x="224333" y="42226"/>
                </a:lnTo>
                <a:lnTo>
                  <a:pt x="233816" y="42424"/>
                </a:lnTo>
                <a:lnTo>
                  <a:pt x="233816" y="41133"/>
                </a:lnTo>
                <a:lnTo>
                  <a:pt x="235454" y="41133"/>
                </a:lnTo>
                <a:lnTo>
                  <a:pt x="235603" y="43268"/>
                </a:lnTo>
                <a:lnTo>
                  <a:pt x="242653" y="53036"/>
                </a:lnTo>
                <a:lnTo>
                  <a:pt x="251540" y="52987"/>
                </a:lnTo>
                <a:lnTo>
                  <a:pt x="251887" y="75800"/>
                </a:lnTo>
                <a:lnTo>
                  <a:pt x="209228" y="75601"/>
                </a:lnTo>
                <a:lnTo>
                  <a:pt x="145083" y="75502"/>
                </a:lnTo>
                <a:lnTo>
                  <a:pt x="57517" y="75105"/>
                </a:lnTo>
                <a:lnTo>
                  <a:pt x="0" y="7516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" name="Google Shape;10;p1">
            <a:extLst>
              <a:ext uri="{FF2B5EF4-FFF2-40B4-BE49-F238E27FC236}">
                <a16:creationId xmlns:a16="http://schemas.microsoft.com/office/drawing/2014/main" id="{C9F11733-BDD3-4B1D-98FC-7CD012FB42BD}"/>
              </a:ext>
            </a:extLst>
          </p:cNvPr>
          <p:cNvSpPr/>
          <p:nvPr userDrawn="1"/>
        </p:nvSpPr>
        <p:spPr>
          <a:xfrm>
            <a:off x="0" y="4844397"/>
            <a:ext cx="9144000" cy="292477"/>
          </a:xfrm>
          <a:prstGeom prst="rect">
            <a:avLst/>
          </a:prstGeom>
          <a:solidFill>
            <a:srgbClr val="B31B1B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891705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2139/ssrn.4475995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lm354@cornell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amynewman@cornell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8DFEEE-00B5-4372-BB10-09ABC2732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50" y="1134080"/>
            <a:ext cx="8830300" cy="1122447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dirty="0">
                <a:solidFill>
                  <a:schemeClr val="accent2"/>
                </a:solidFill>
              </a:rPr>
              <a:t>AI as Peer Reviewer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37512-6587-41F4-9608-2BA4F2923E9E}"/>
              </a:ext>
            </a:extLst>
          </p:cNvPr>
          <p:cNvSpPr txBox="1"/>
          <p:nvPr/>
        </p:nvSpPr>
        <p:spPr>
          <a:xfrm>
            <a:off x="0" y="4853336"/>
            <a:ext cx="91439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ABC | October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879216-273E-4E3B-9169-3A16A5FB3606}"/>
              </a:ext>
            </a:extLst>
          </p:cNvPr>
          <p:cNvSpPr txBox="1"/>
          <p:nvPr/>
        </p:nvSpPr>
        <p:spPr>
          <a:xfrm>
            <a:off x="2279531" y="1753773"/>
            <a:ext cx="45849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Christy McDowell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Amy Newman</a:t>
            </a:r>
          </a:p>
          <a:p>
            <a:pPr algn="ctr"/>
            <a:endParaRPr lang="en-US" sz="18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Cornell University</a:t>
            </a:r>
            <a:b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8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CA00569-B886-CC5D-F4C7-51A13F405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01" y="1933390"/>
            <a:ext cx="1835780" cy="291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ook cover of a business communication and character&#10;&#10;Description automatically generated">
            <a:extLst>
              <a:ext uri="{FF2B5EF4-FFF2-40B4-BE49-F238E27FC236}">
                <a16:creationId xmlns:a16="http://schemas.microsoft.com/office/drawing/2014/main" id="{9BF1B5C4-EA01-7ACF-57EA-1E45C4BD9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703" y="2006730"/>
            <a:ext cx="2118574" cy="2846606"/>
          </a:xfrm>
          <a:prstGeom prst="rect">
            <a:avLst/>
          </a:prstGeom>
        </p:spPr>
      </p:pic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FBA39841-CD29-FA7A-4DE1-6DC062D9C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57" y="67141"/>
            <a:ext cx="2828742" cy="48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29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8AE24-0CA1-4E3C-8AFF-B1A89B736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>
                <a:latin typeface="Montserrat" panose="00000500000000000000" pitchFamily="2" charset="0"/>
              </a:rPr>
              <a:t>Students Reflected on Dangers of Using AI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9CE67F22-5DE1-E6EA-2EDF-B2DA438221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1501574"/>
              </p:ext>
            </p:extLst>
          </p:nvPr>
        </p:nvGraphicFramePr>
        <p:xfrm>
          <a:off x="230750" y="910811"/>
          <a:ext cx="834053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6663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8AE24-0CA1-4E3C-8AFF-B1A89B736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>
                <a:latin typeface="Montserrat" panose="00000500000000000000" pitchFamily="2" charset="0"/>
              </a:rPr>
              <a:t>We Revised the Assignment in Two Significant Ways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033C5C-B341-A40D-AA62-638FF6C37C7A}"/>
              </a:ext>
            </a:extLst>
          </p:cNvPr>
          <p:cNvSpPr/>
          <p:nvPr/>
        </p:nvSpPr>
        <p:spPr>
          <a:xfrm>
            <a:off x="2819400" y="993913"/>
            <a:ext cx="3505200" cy="490330"/>
          </a:xfrm>
          <a:prstGeom prst="rect">
            <a:avLst/>
          </a:prstGeom>
          <a:solidFill>
            <a:srgbClr val="476971"/>
          </a:solidFill>
          <a:ln>
            <a:solidFill>
              <a:srgbClr val="4769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Sample Prompt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CE99BE-9077-3DBA-F7C7-BED4EFFB49A2}"/>
              </a:ext>
            </a:extLst>
          </p:cNvPr>
          <p:cNvSpPr txBox="1"/>
          <p:nvPr/>
        </p:nvSpPr>
        <p:spPr>
          <a:xfrm>
            <a:off x="2819400" y="2125462"/>
            <a:ext cx="632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AutoNum type="arabicParenR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Changed “tutor” to “instructor”</a:t>
            </a:r>
          </a:p>
          <a:p>
            <a:pPr marL="457200" indent="-457200">
              <a:spcAft>
                <a:spcPts val="1800"/>
              </a:spcAft>
              <a:buAutoNum type="arabicParenR"/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Added audience analysis </a:t>
            </a:r>
          </a:p>
          <a:p>
            <a:pPr algn="ctr">
              <a:spcAft>
                <a:spcPts val="180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16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8AE24-0CA1-4E3C-8AFF-B1A89B736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>
                <a:latin typeface="Montserrat" panose="00000500000000000000" pitchFamily="2" charset="0"/>
              </a:rPr>
              <a:t>Reference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60681D-B675-6CF3-063F-018F0E8E0393}"/>
              </a:ext>
            </a:extLst>
          </p:cNvPr>
          <p:cNvSpPr txBox="1"/>
          <p:nvPr/>
        </p:nvSpPr>
        <p:spPr>
          <a:xfrm>
            <a:off x="230749" y="944866"/>
            <a:ext cx="8736269" cy="1162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Mollick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Ethan R. and </a:t>
            </a:r>
            <a:r>
              <a:rPr lang="en-US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Mollick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Lilach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Assigning AI: Seven Approaches for Students, with Prompts. September 23, 2023. </a:t>
            </a:r>
            <a:r>
              <a:rPr lang="en-US" sz="1600" b="0" i="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http://dx.doi.org/10.2139/ssrn.4475995</a:t>
            </a:r>
            <a:r>
              <a:rPr lang="en-US" sz="1600" b="0" i="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US" sz="1600" b="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032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8DFEEE-00B5-4372-BB10-09ABC2732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469" y="1520477"/>
            <a:ext cx="4947385" cy="473592"/>
          </a:xfrm>
        </p:spPr>
        <p:txBody>
          <a:bodyPr/>
          <a:lstStyle/>
          <a:p>
            <a:pPr algn="ctr"/>
            <a:r>
              <a:rPr lang="en-US" dirty="0"/>
              <a:t>Thank you!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37512-6587-41F4-9608-2BA4F2923E9E}"/>
              </a:ext>
            </a:extLst>
          </p:cNvPr>
          <p:cNvSpPr txBox="1"/>
          <p:nvPr/>
        </p:nvSpPr>
        <p:spPr>
          <a:xfrm>
            <a:off x="2033469" y="2171678"/>
            <a:ext cx="494738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Christy McDowell</a:t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clm354@cornell.edu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Amy Newman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amynewman@cornell.edu</a:t>
            </a:r>
            <a:endParaRPr lang="en-US" sz="14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95E19A99-09DF-E073-5F47-977CE083D0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57" y="67141"/>
            <a:ext cx="2828742" cy="48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8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8AE24-0CA1-4E3C-8AFF-B1A89B736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>
                <a:latin typeface="Montserrat" panose="00000500000000000000" pitchFamily="2" charset="0"/>
              </a:rPr>
              <a:t>Agenda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165F0A-D160-DE35-C37E-059F7191B226}"/>
              </a:ext>
            </a:extLst>
          </p:cNvPr>
          <p:cNvSpPr txBox="1"/>
          <p:nvPr/>
        </p:nvSpPr>
        <p:spPr>
          <a:xfrm>
            <a:off x="312392" y="1188133"/>
            <a:ext cx="7745221" cy="2824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1200"/>
              </a:spcBef>
              <a:spcAft>
                <a:spcPts val="24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Goals for AI Peer Reviews</a:t>
            </a:r>
          </a:p>
          <a:p>
            <a:pPr marL="342900" marR="0" lvl="0" indent="-342900">
              <a:spcBef>
                <a:spcPts val="1200"/>
              </a:spcBef>
              <a:spcAft>
                <a:spcPts val="24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Reflections on the Feedback </a:t>
            </a:r>
          </a:p>
          <a:p>
            <a:pPr marL="342900" marR="0" lvl="0" indent="-342900">
              <a:spcBef>
                <a:spcPts val="1200"/>
              </a:spcBef>
              <a:spcAft>
                <a:spcPts val="24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Reflections on the Dangers of Using AI</a:t>
            </a:r>
          </a:p>
          <a:p>
            <a:pPr>
              <a:lnSpc>
                <a:spcPct val="200000"/>
              </a:lnSpc>
              <a:spcBef>
                <a:spcPts val="1200"/>
              </a:spcBef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993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8AE24-0CA1-4E3C-8AFF-B1A89B736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50" y="58350"/>
            <a:ext cx="8832134" cy="572700"/>
          </a:xfrm>
        </p:spPr>
        <p:txBody>
          <a:bodyPr/>
          <a:lstStyle/>
          <a:p>
            <a:r>
              <a:rPr lang="en-US" sz="2000" dirty="0">
                <a:latin typeface="Montserrat" panose="00000500000000000000" pitchFamily="2" charset="0"/>
              </a:rPr>
              <a:t>The Use Case Addressed Three Approaches to AI Assignments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BC5910-CE75-0968-73BD-5E5DF685F373}"/>
              </a:ext>
            </a:extLst>
          </p:cNvPr>
          <p:cNvSpPr txBox="1"/>
          <p:nvPr/>
        </p:nvSpPr>
        <p:spPr>
          <a:xfrm>
            <a:off x="230750" y="4835723"/>
            <a:ext cx="395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Mollick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Mollick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2023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6FC4A86-A3E7-3B60-E157-3B2FACBA7C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249202"/>
              </p:ext>
            </p:extLst>
          </p:nvPr>
        </p:nvGraphicFramePr>
        <p:xfrm>
          <a:off x="1109982" y="904586"/>
          <a:ext cx="6762136" cy="36576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381068">
                  <a:extLst>
                    <a:ext uri="{9D8B030D-6E8A-4147-A177-3AD203B41FA5}">
                      <a16:colId xmlns:a16="http://schemas.microsoft.com/office/drawing/2014/main" val="1993701577"/>
                    </a:ext>
                  </a:extLst>
                </a:gridCol>
                <a:gridCol w="3381068">
                  <a:extLst>
                    <a:ext uri="{9D8B030D-6E8A-4147-A177-3AD203B41FA5}">
                      <a16:colId xmlns:a16="http://schemas.microsoft.com/office/drawing/2014/main" val="28842575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AI USE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ROLE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3021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B31B1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Mentor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B31B1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Provide feedback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800333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B31B1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Tutor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B31B1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Give direct instruction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411544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B31B1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Coach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B31B1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Prompt metacognition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857562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Teammate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Increase team performance 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92213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Student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Receive explanations 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3406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Simulator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Deliberate practice 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929263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Tool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Accomplish tasks 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7986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955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8AE24-0CA1-4E3C-8AFF-B1A89B736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>
                <a:latin typeface="Montserrat" panose="00000500000000000000" pitchFamily="2" charset="0"/>
              </a:rPr>
              <a:t>The Use Case Focused on Benefits and Risks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BC5910-CE75-0968-73BD-5E5DF685F373}"/>
              </a:ext>
            </a:extLst>
          </p:cNvPr>
          <p:cNvSpPr txBox="1"/>
          <p:nvPr/>
        </p:nvSpPr>
        <p:spPr>
          <a:xfrm>
            <a:off x="230750" y="4835723"/>
            <a:ext cx="395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Mollick</a:t>
            </a:r>
            <a:r>
              <a:rPr lang="en-US" dirty="0">
                <a:solidFill>
                  <a:schemeClr val="tx2"/>
                </a:solidFill>
              </a:rPr>
              <a:t> and </a:t>
            </a:r>
            <a:r>
              <a:rPr lang="en-US" dirty="0" err="1">
                <a:solidFill>
                  <a:schemeClr val="tx2"/>
                </a:solidFill>
              </a:rPr>
              <a:t>Mollick</a:t>
            </a:r>
            <a:r>
              <a:rPr lang="en-US" dirty="0">
                <a:solidFill>
                  <a:schemeClr val="tx2"/>
                </a:solidFill>
              </a:rPr>
              <a:t>, 2023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6FC4A86-A3E7-3B60-E157-3B2FACBA7C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975373"/>
              </p:ext>
            </p:extLst>
          </p:nvPr>
        </p:nvGraphicFramePr>
        <p:xfrm>
          <a:off x="303416" y="913476"/>
          <a:ext cx="8520600" cy="3450719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581862">
                  <a:extLst>
                    <a:ext uri="{9D8B030D-6E8A-4147-A177-3AD203B41FA5}">
                      <a16:colId xmlns:a16="http://schemas.microsoft.com/office/drawing/2014/main" val="1993701577"/>
                    </a:ext>
                  </a:extLst>
                </a:gridCol>
                <a:gridCol w="1573539">
                  <a:extLst>
                    <a:ext uri="{9D8B030D-6E8A-4147-A177-3AD203B41FA5}">
                      <a16:colId xmlns:a16="http://schemas.microsoft.com/office/drawing/2014/main" val="2884257585"/>
                    </a:ext>
                  </a:extLst>
                </a:gridCol>
                <a:gridCol w="2703444">
                  <a:extLst>
                    <a:ext uri="{9D8B030D-6E8A-4147-A177-3AD203B41FA5}">
                      <a16:colId xmlns:a16="http://schemas.microsoft.com/office/drawing/2014/main" val="1444107798"/>
                    </a:ext>
                  </a:extLst>
                </a:gridCol>
                <a:gridCol w="2661755">
                  <a:extLst>
                    <a:ext uri="{9D8B030D-6E8A-4147-A177-3AD203B41FA5}">
                      <a16:colId xmlns:a16="http://schemas.microsoft.com/office/drawing/2014/main" val="2620104299"/>
                    </a:ext>
                  </a:extLst>
                </a:gridCol>
              </a:tblGrid>
              <a:tr h="1819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AI USE </a:t>
                      </a:r>
                      <a:endParaRPr lang="en-US" sz="20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ROLE </a:t>
                      </a:r>
                      <a:endParaRPr lang="en-US" sz="20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00" cap="non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PEDAGOGICAL BENEFIT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00" cap="non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PEDAGOGICAL RISK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3021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Mentor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Provide feedback 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Frequent feedback improves learning outcomes, even if all advice is not taken. 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Not critically examining feedback, which may contain errors. 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800333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Tutor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Give direct instruction 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Personalized direct instruction is very effective. 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Uneven knowledge base of AI. Serious confabulation risks. 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41154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Coach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Prompt metacognition 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Opportunities for reflection and regulation improve learning outcomes. 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Tone or style of coaching may not match student. Risks of incorrect advice. 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8575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854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8AE24-0CA1-4E3C-8AFF-B1A89B736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>
                <a:latin typeface="Montserrat" panose="00000500000000000000" pitchFamily="2" charset="0"/>
              </a:rPr>
              <a:t>Our Goals Included Improving Feedback and Using AI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165F0A-D160-DE35-C37E-059F7191B226}"/>
              </a:ext>
            </a:extLst>
          </p:cNvPr>
          <p:cNvSpPr txBox="1"/>
          <p:nvPr/>
        </p:nvSpPr>
        <p:spPr>
          <a:xfrm>
            <a:off x="278968" y="1167070"/>
            <a:ext cx="8301813" cy="3409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students opportunities to practice and improve giving feedback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students with more feedback on their own work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Encourage students to examine feedback critically—from peers and fro</a:t>
            </a: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AI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Inspire student reflection on benefits and risks of using AI tools</a:t>
            </a:r>
          </a:p>
          <a:p>
            <a:pPr>
              <a:lnSpc>
                <a:spcPct val="200000"/>
              </a:lnSpc>
            </a:pP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72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8AE24-0CA1-4E3C-8AFF-B1A89B736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50" y="58350"/>
            <a:ext cx="8821042" cy="572700"/>
          </a:xfrm>
        </p:spPr>
        <p:txBody>
          <a:bodyPr/>
          <a:lstStyle/>
          <a:p>
            <a:r>
              <a:rPr lang="en-US" sz="2200" dirty="0">
                <a:latin typeface="Montserrat" panose="00000500000000000000" pitchFamily="2" charset="0"/>
              </a:rPr>
              <a:t>Six Assignment Components Inspired Reflection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165F0A-D160-DE35-C37E-059F7191B226}"/>
              </a:ext>
            </a:extLst>
          </p:cNvPr>
          <p:cNvSpPr txBox="1"/>
          <p:nvPr/>
        </p:nvSpPr>
        <p:spPr>
          <a:xfrm>
            <a:off x="292222" y="1033492"/>
            <a:ext cx="7898958" cy="3515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1: Submit Your Assignment 1 Draft Outline</a:t>
            </a:r>
          </a:p>
          <a:p>
            <a:pPr>
              <a:lnSpc>
                <a:spcPct val="200000"/>
              </a:lnSpc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2: Review Two Students’ Outlines</a:t>
            </a:r>
          </a:p>
          <a:p>
            <a:pPr>
              <a:lnSpc>
                <a:spcPct val="200000"/>
              </a:lnSpc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3: Ask ChatGPT for Feedback </a:t>
            </a:r>
          </a:p>
          <a:p>
            <a:pPr>
              <a:lnSpc>
                <a:spcPct val="200000"/>
              </a:lnSpc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4: Reflect on Your Experience with ChatGPT </a:t>
            </a:r>
          </a:p>
          <a:p>
            <a:pPr>
              <a:lnSpc>
                <a:spcPct val="200000"/>
              </a:lnSpc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5: Compare AI and Human Feedback </a:t>
            </a:r>
          </a:p>
          <a:p>
            <a:pPr>
              <a:lnSpc>
                <a:spcPct val="200000"/>
              </a:lnSpc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6: Reflect on Peer Feedback </a:t>
            </a:r>
          </a:p>
        </p:txBody>
      </p:sp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BB7F294-C284-09EF-49E1-2D8ABADE2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721" y="1432241"/>
            <a:ext cx="2677767" cy="267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86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8AE24-0CA1-4E3C-8AFF-B1A89B736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>
                <a:latin typeface="Montserrat" panose="00000500000000000000" pitchFamily="2" charset="0"/>
              </a:rPr>
              <a:t>Students Reflected on ChatGPT’s Feedback Skills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357944"/>
              </p:ext>
            </p:extLst>
          </p:nvPr>
        </p:nvGraphicFramePr>
        <p:xfrm>
          <a:off x="230750" y="689113"/>
          <a:ext cx="8774102" cy="417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4CE27382-5710-7170-757F-93395DF72A9A}"/>
              </a:ext>
            </a:extLst>
          </p:cNvPr>
          <p:cNvSpPr txBox="1"/>
          <p:nvPr/>
        </p:nvSpPr>
        <p:spPr>
          <a:xfrm>
            <a:off x="891205" y="4268028"/>
            <a:ext cx="907774" cy="3445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11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906D84EB-D124-7AFD-6127-ECCC959F38E9}"/>
              </a:ext>
            </a:extLst>
          </p:cNvPr>
          <p:cNvSpPr txBox="1"/>
          <p:nvPr/>
        </p:nvSpPr>
        <p:spPr>
          <a:xfrm>
            <a:off x="2464900" y="4016237"/>
            <a:ext cx="907774" cy="3445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US" sz="11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6AD0215D-C291-53E0-6945-B3599DDB460C}"/>
              </a:ext>
            </a:extLst>
          </p:cNvPr>
          <p:cNvSpPr txBox="1"/>
          <p:nvPr/>
        </p:nvSpPr>
        <p:spPr>
          <a:xfrm>
            <a:off x="7182675" y="4002985"/>
            <a:ext cx="907774" cy="3445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US" sz="11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A4A9278F-7D87-228E-D9ED-32B74BDE56AB}"/>
              </a:ext>
            </a:extLst>
          </p:cNvPr>
          <p:cNvSpPr txBox="1"/>
          <p:nvPr/>
        </p:nvSpPr>
        <p:spPr>
          <a:xfrm>
            <a:off x="5608982" y="1736034"/>
            <a:ext cx="907774" cy="3445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33</a:t>
            </a:r>
            <a:endParaRPr lang="en-US" sz="11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0EB2E045-AB1B-99CA-9B4E-D6916BA1A946}"/>
              </a:ext>
            </a:extLst>
          </p:cNvPr>
          <p:cNvSpPr txBox="1"/>
          <p:nvPr/>
        </p:nvSpPr>
        <p:spPr>
          <a:xfrm>
            <a:off x="4045223" y="3419892"/>
            <a:ext cx="907774" cy="3445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</a:t>
            </a:r>
            <a:endParaRPr lang="en-US" sz="11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356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8AE24-0CA1-4E3C-8AFF-B1A89B736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>
                <a:latin typeface="Montserrat" panose="00000500000000000000" pitchFamily="2" charset="0"/>
              </a:rPr>
              <a:t>Students Compared Activity to Previous Peer Feedback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0369601"/>
              </p:ext>
            </p:extLst>
          </p:nvPr>
        </p:nvGraphicFramePr>
        <p:xfrm>
          <a:off x="695739" y="631050"/>
          <a:ext cx="7911547" cy="4225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D255CD50-BC71-E7CC-224D-92C8E20E9E66}"/>
              </a:ext>
            </a:extLst>
          </p:cNvPr>
          <p:cNvSpPr txBox="1"/>
          <p:nvPr/>
        </p:nvSpPr>
        <p:spPr>
          <a:xfrm>
            <a:off x="7226300" y="3843959"/>
            <a:ext cx="933175" cy="3445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en-US" sz="11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197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8AE24-0CA1-4E3C-8AFF-B1A89B736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>
                <a:latin typeface="Montserrat" panose="00000500000000000000" pitchFamily="2" charset="0"/>
              </a:rPr>
              <a:t>Students Compared Anonymous and In-Class Feedback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646B11-03DC-E80D-9423-6BF3C29A3B0F}"/>
              </a:ext>
            </a:extLst>
          </p:cNvPr>
          <p:cNvSpPr txBox="1"/>
          <p:nvPr/>
        </p:nvSpPr>
        <p:spPr>
          <a:xfrm>
            <a:off x="502693" y="1124993"/>
            <a:ext cx="3659874" cy="397738"/>
          </a:xfrm>
          <a:prstGeom prst="rect">
            <a:avLst/>
          </a:prstGeom>
          <a:noFill/>
          <a:ln w="28575">
            <a:solidFill>
              <a:srgbClr val="476971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Anonymous Peer Feedback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F932A2-A9F2-4904-83B1-2D453CC791A9}"/>
              </a:ext>
            </a:extLst>
          </p:cNvPr>
          <p:cNvSpPr txBox="1"/>
          <p:nvPr/>
        </p:nvSpPr>
        <p:spPr>
          <a:xfrm>
            <a:off x="502693" y="1597525"/>
            <a:ext cx="3659874" cy="20948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Critical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Constructive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Honest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Less detailed/surface-level  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E658C2-D810-466F-91DB-87B06358B528}"/>
              </a:ext>
            </a:extLst>
          </p:cNvPr>
          <p:cNvSpPr txBox="1"/>
          <p:nvPr/>
        </p:nvSpPr>
        <p:spPr>
          <a:xfrm>
            <a:off x="4981435" y="1124993"/>
            <a:ext cx="3659874" cy="397738"/>
          </a:xfrm>
          <a:prstGeom prst="rect">
            <a:avLst/>
          </a:prstGeom>
          <a:noFill/>
          <a:ln w="28575">
            <a:solidFill>
              <a:srgbClr val="476971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In-Class Peer Feedback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6D3729-6E60-41B9-8027-6EC5B938A66A}"/>
              </a:ext>
            </a:extLst>
          </p:cNvPr>
          <p:cNvSpPr txBox="1"/>
          <p:nvPr/>
        </p:nvSpPr>
        <p:spPr>
          <a:xfrm>
            <a:off x="4981435" y="1598262"/>
            <a:ext cx="3659874" cy="20948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Personal and emotional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Detailed/in-depth 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Idea-driven 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Affirming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7C62DF-9377-46B9-839A-75E6D8AFC771}"/>
              </a:ext>
            </a:extLst>
          </p:cNvPr>
          <p:cNvSpPr txBox="1"/>
          <p:nvPr/>
        </p:nvSpPr>
        <p:spPr>
          <a:xfrm>
            <a:off x="4251277" y="1122621"/>
            <a:ext cx="641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381071737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</Words>
  <Application>Microsoft Office PowerPoint</Application>
  <PresentationFormat>On-screen Show (16:9)</PresentationFormat>
  <Paragraphs>97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Symbol</vt:lpstr>
      <vt:lpstr>Montserrat</vt:lpstr>
      <vt:lpstr>Montserrat SemiBold</vt:lpstr>
      <vt:lpstr>Arial</vt:lpstr>
      <vt:lpstr>Calibri</vt:lpstr>
      <vt:lpstr>Simple Light</vt:lpstr>
      <vt:lpstr>1_Simple Light</vt:lpstr>
      <vt:lpstr>AI as Peer Reviewer</vt:lpstr>
      <vt:lpstr>Agenda</vt:lpstr>
      <vt:lpstr>The Use Case Addressed Three Approaches to AI Assignments </vt:lpstr>
      <vt:lpstr>The Use Case Focused on Benefits and Risks</vt:lpstr>
      <vt:lpstr>Our Goals Included Improving Feedback and Using AI</vt:lpstr>
      <vt:lpstr>Six Assignment Components Inspired Reflection</vt:lpstr>
      <vt:lpstr>Students Reflected on ChatGPT’s Feedback Skills </vt:lpstr>
      <vt:lpstr>Students Compared Activity to Previous Peer Feedback</vt:lpstr>
      <vt:lpstr>Students Compared Anonymous and In-Class Feedback</vt:lpstr>
      <vt:lpstr>Students Reflected on Dangers of Using AI</vt:lpstr>
      <vt:lpstr>We Revised the Assignment in Two Significant Ways</vt:lpstr>
      <vt:lpstr>Reference 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2023-10-26T03:26:07Z</dcterms:modified>
</cp:coreProperties>
</file>